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335" r:id="rId5"/>
    <p:sldId id="375" r:id="rId6"/>
    <p:sldId id="435" r:id="rId7"/>
    <p:sldId id="436" r:id="rId8"/>
    <p:sldId id="437" r:id="rId9"/>
    <p:sldId id="415" r:id="rId10"/>
    <p:sldId id="424" r:id="rId11"/>
    <p:sldId id="425" r:id="rId12"/>
    <p:sldId id="426" r:id="rId13"/>
    <p:sldId id="427" r:id="rId14"/>
    <p:sldId id="432" r:id="rId15"/>
    <p:sldId id="433" r:id="rId16"/>
    <p:sldId id="408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1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98576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383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Z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hiWei  Xu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457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2" name="文本框 21"/>
          <p:cNvSpPr txBox="1"/>
          <p:nvPr/>
        </p:nvSpPr>
        <p:spPr>
          <a:xfrm>
            <a:off x="10065655" y="5245160"/>
            <a:ext cx="16205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CVPR 2026</a:t>
            </a:r>
            <a:endParaRPr lang="en-US" altLang="zh-CN" dirty="0">
              <a:solidFill>
                <a:srgbClr val="1F4E79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245" y="1386840"/>
            <a:ext cx="11572875" cy="32099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0045" y="2242820"/>
            <a:ext cx="6391275" cy="23717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385" r="2526"/>
          <a:stretch>
            <a:fillRect/>
          </a:stretch>
        </p:blipFill>
        <p:spPr>
          <a:xfrm>
            <a:off x="290830" y="2263140"/>
            <a:ext cx="11593195" cy="23317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>
              <a:buClrTx/>
              <a:buSzTx/>
              <a:buFontTx/>
            </a:pPr>
            <a:r>
              <a:rPr kumimoji="1" lang="en-US" altLang="zh-CN" sz="3600">
                <a:latin typeface="Times New Roman" panose="02020603050405020304" pitchFamily="18" charset="0"/>
                <a:sym typeface="+mn-ea"/>
              </a:rPr>
              <a:t>Experiments</a:t>
            </a:r>
            <a:endParaRPr kumimoji="1" lang="en-US" altLang="zh-CN" sz="3600">
              <a:latin typeface="Times New Roman" panose="02020603050405020304" pitchFamily="18" charset="0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2584450"/>
            <a:ext cx="105156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>
              <a:buClrTx/>
              <a:buSzTx/>
              <a:buFontTx/>
            </a:pPr>
            <a:r>
              <a:rPr kumimoji="1" lang="en-US" altLang="zh-CN" sz="3600">
                <a:latin typeface="Times New Roman" panose="02020603050405020304" pitchFamily="18" charset="0"/>
                <a:sym typeface="+mn-ea"/>
              </a:rPr>
              <a:t>Experiments</a:t>
            </a:r>
            <a:endParaRPr kumimoji="1" lang="en-US" altLang="zh-CN" sz="3600">
              <a:latin typeface="Times New Roman" panose="02020603050405020304" pitchFamily="18" charset="0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47365" y="2727325"/>
            <a:ext cx="6096000" cy="20383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  <a:endParaRPr kumimoji="1" lang="en-US" altLang="zh-CN" sz="8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5985" y="4091305"/>
            <a:ext cx="10778490" cy="681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None/>
            </a:pPr>
            <a:endParaRPr lang="en-US" altLang="zh-CN" sz="2000">
              <a:uFillTx/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85" y="1199515"/>
            <a:ext cx="5008880" cy="40868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42890" y="1351915"/>
            <a:ext cx="6707505" cy="38296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1</a:t>
            </a:r>
            <a:r>
              <a:rPr lang="zh-CN" altLang="en-US"/>
              <a:t>）</a:t>
            </a:r>
            <a:r>
              <a:rPr lang="en-US" altLang="zh-CN"/>
              <a:t>However, a significant obstacle,known as the ‘modality gap’, severely impedes this fusion process . As shown in Fig. 1 (a), modality gap refers to the fundamental distributional discrepancy where data from different modalities reside in distinct, non-</a:t>
            </a:r>
            <a:endParaRPr lang="en-US" altLang="zh-CN"/>
          </a:p>
          <a:p>
            <a:r>
              <a:rPr lang="en-US" altLang="zh-CN"/>
              <a:t>aligned regions of the feature space due to the heteroge-</a:t>
            </a:r>
            <a:endParaRPr lang="en-US" altLang="zh-CN"/>
          </a:p>
          <a:p>
            <a:r>
              <a:rPr lang="en-US" altLang="zh-CN"/>
              <a:t>neous nature of different modalities and distinct feature ex-</a:t>
            </a:r>
            <a:endParaRPr lang="en-US" altLang="zh-CN"/>
          </a:p>
          <a:p>
            <a:r>
              <a:rPr lang="en-US" altLang="zh-CN"/>
              <a:t>tractors. Consequently, vanilla multimodal models struggle</a:t>
            </a:r>
            <a:endParaRPr lang="en-US" altLang="zh-CN"/>
          </a:p>
          <a:p>
            <a:r>
              <a:rPr lang="en-US" altLang="zh-CN"/>
              <a:t>to model their complex inter-dependencies, leading to sub-</a:t>
            </a:r>
            <a:endParaRPr lang="en-US" altLang="zh-CN"/>
          </a:p>
          <a:p>
            <a:r>
              <a:rPr lang="en-US" altLang="zh-CN"/>
              <a:t>optimal results and poor generalization .</a:t>
            </a:r>
            <a:endParaRPr lang="en-US" altLang="zh-CN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）</a:t>
            </a:r>
            <a:r>
              <a:rPr lang="en-US" altLang="zh-CN"/>
              <a:t>They typically do not expose a data point of source modality to the ‘global distributional context’ of the target modality during modality alignment.This narrow view restricts the model’s ability to learn a holistic and robust modality alignment, especially when paired data is scarce.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673373"/>
            <a:ext cx="10515600" cy="482946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6646" r="803"/>
          <a:stretch>
            <a:fillRect/>
          </a:stretch>
        </p:blipFill>
        <p:spPr>
          <a:xfrm>
            <a:off x="0" y="1156335"/>
            <a:ext cx="9692640" cy="53003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4715" t="-2016" r="24603"/>
          <a:stretch>
            <a:fillRect/>
          </a:stretch>
        </p:blipFill>
        <p:spPr>
          <a:xfrm>
            <a:off x="9157335" y="1517650"/>
            <a:ext cx="2950845" cy="361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l="6512" r="16490" b="24921"/>
          <a:stretch>
            <a:fillRect/>
          </a:stretch>
        </p:blipFill>
        <p:spPr>
          <a:xfrm>
            <a:off x="9157335" y="2373630"/>
            <a:ext cx="3034030" cy="7473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6384" r="12126"/>
          <a:stretch>
            <a:fillRect/>
          </a:stretch>
        </p:blipFill>
        <p:spPr>
          <a:xfrm>
            <a:off x="9074150" y="3615690"/>
            <a:ext cx="2907030" cy="1143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00" y="1531620"/>
            <a:ext cx="5076825" cy="409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399665"/>
            <a:ext cx="6600825" cy="9239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745" y="3323590"/>
            <a:ext cx="5857875" cy="12858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520" y="5043805"/>
            <a:ext cx="5753100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6270" y="1761490"/>
            <a:ext cx="5838825" cy="1438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270" y="3707765"/>
            <a:ext cx="6286500" cy="828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170" y="4949825"/>
            <a:ext cx="56007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6590" y="1964690"/>
            <a:ext cx="5905500" cy="447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2695575"/>
            <a:ext cx="6191250" cy="1466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905" y="4611370"/>
            <a:ext cx="61341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362223"/>
            <a:ext cx="10515600" cy="482946"/>
          </a:xfrm>
        </p:spPr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44955"/>
            <a:ext cx="12192000" cy="37674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030" y="1659890"/>
            <a:ext cx="6572250" cy="3324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839" r="1292"/>
          <a:stretch>
            <a:fillRect/>
          </a:stretch>
        </p:blipFill>
        <p:spPr>
          <a:xfrm>
            <a:off x="161925" y="2136140"/>
            <a:ext cx="11810365" cy="27546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1087</Words>
  <Application>WPS 演示</Application>
  <PresentationFormat>宽屏</PresentationFormat>
  <Paragraphs>51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黑体</vt:lpstr>
      <vt:lpstr>仿宋</vt:lpstr>
      <vt:lpstr>楷体</vt:lpstr>
      <vt:lpstr>等线</vt:lpstr>
      <vt:lpstr>微软雅黑</vt:lpstr>
      <vt:lpstr>Arial Unicode MS</vt:lpstr>
      <vt:lpstr>Office 主题​​</vt:lpstr>
      <vt:lpstr>PowerPoint 演示文稿</vt:lpstr>
      <vt:lpstr>Motivation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蓑生</cp:lastModifiedBy>
  <cp:revision>1836</cp:revision>
  <dcterms:created xsi:type="dcterms:W3CDTF">2017-04-22T07:59:00Z</dcterms:created>
  <dcterms:modified xsi:type="dcterms:W3CDTF">2026-03-25T10:36:52Z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6F247AB0B3664554AFE78FD05991C390_13</vt:lpwstr>
  </property>
</Properties>
</file>